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Economica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bold.fntdata"/><Relationship Id="rId22" Type="http://schemas.openxmlformats.org/officeDocument/2006/relationships/font" Target="fonts/Economica-boldItalic.fntdata"/><Relationship Id="rId21" Type="http://schemas.openxmlformats.org/officeDocument/2006/relationships/font" Target="fonts/Economica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Economica-regular.fntdata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" name="Shape 148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4012" y="756700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5318350" y="32667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ctrTitle"/>
          </p:nvPr>
        </p:nvSpPr>
        <p:spPr>
          <a:xfrm>
            <a:off x="685800" y="1597818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2" name="Shape 72"/>
          <p:cNvSpPr txBox="1"/>
          <p:nvPr>
            <p:ph idx="1" type="subTitle"/>
          </p:nvPr>
        </p:nvSpPr>
        <p:spPr>
          <a:xfrm>
            <a:off x="1371600" y="2914650"/>
            <a:ext cx="6400799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640"/>
              </a:spcBef>
              <a:buClr>
                <a:srgbClr val="888888"/>
              </a:buClr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buClr>
                <a:srgbClr val="888888"/>
              </a:buClr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722312" y="3305175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2312" y="2180034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36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2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457200" y="1200150"/>
            <a:ext cx="4038599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65100" lvl="0" marL="34290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3350" lvl="1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2" type="body"/>
          </p:nvPr>
        </p:nvSpPr>
        <p:spPr>
          <a:xfrm>
            <a:off x="4648200" y="1200150"/>
            <a:ext cx="4038599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65100" lvl="0" marL="34290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3350" lvl="1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457200" y="1151334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2" type="body"/>
          </p:nvPr>
        </p:nvSpPr>
        <p:spPr>
          <a:xfrm>
            <a:off x="457200" y="1631156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3" type="body"/>
          </p:nvPr>
        </p:nvSpPr>
        <p:spPr>
          <a:xfrm>
            <a:off x="4645025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4" type="body"/>
          </p:nvPr>
        </p:nvSpPr>
        <p:spPr>
          <a:xfrm>
            <a:off x="4645025" y="1631156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0" name="Shape 100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457200" y="204787"/>
            <a:ext cx="3008313" cy="8715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3575050" y="204787"/>
            <a:ext cx="5111750" cy="438983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2" type="body"/>
          </p:nvPr>
        </p:nvSpPr>
        <p:spPr>
          <a:xfrm>
            <a:off x="457200" y="1076325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8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flipH="1">
            <a:off x="7595937" y="4602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7" name="Shape 17"/>
          <p:cNvSpPr/>
          <p:nvPr/>
        </p:nvSpPr>
        <p:spPr>
          <a:xfrm flipH="1" rot="10800000">
            <a:off x="466425" y="35583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8" name="Shape 18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6" name="Shape 116"/>
          <p:cNvSpPr/>
          <p:nvPr>
            <p:ph idx="2" type="pic"/>
          </p:nvPr>
        </p:nvSpPr>
        <p:spPr>
          <a:xfrm>
            <a:off x="1792288" y="459581"/>
            <a:ext cx="5486399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1792288" y="4025503"/>
            <a:ext cx="5486399" cy="60364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8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 rot="5400000">
            <a:off x="2874763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 rot="5400000">
            <a:off x="5463778" y="1371600"/>
            <a:ext cx="4388643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 rot="5400000">
            <a:off x="1272778" y="-609599"/>
            <a:ext cx="4388643" cy="6019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Shape 132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" name="Shape 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311700" y="1399399"/>
            <a:ext cx="2808000" cy="2784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769000"/>
            <a:ext cx="4045200" cy="1574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pen Sans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0" type="dt"/>
          </p:nvPr>
        </p:nvSpPr>
        <p:spPr>
          <a:xfrm>
            <a:off x="457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1" type="ftr"/>
          </p:nvPr>
        </p:nvSpPr>
        <p:spPr>
          <a:xfrm>
            <a:off x="3124200" y="4767262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6.png"/><Relationship Id="rId4" Type="http://schemas.openxmlformats.org/officeDocument/2006/relationships/image" Target="../media/image0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png"/><Relationship Id="rId4" Type="http://schemas.openxmlformats.org/officeDocument/2006/relationships/image" Target="../media/image00.png"/><Relationship Id="rId5" Type="http://schemas.openxmlformats.org/officeDocument/2006/relationships/image" Target="../media/image0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3.png"/><Relationship Id="rId4" Type="http://schemas.openxmlformats.org/officeDocument/2006/relationships/image" Target="../media/image0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ctrTitle"/>
          </p:nvPr>
        </p:nvSpPr>
        <p:spPr>
          <a:xfrm>
            <a:off x="3044700" y="1444250"/>
            <a:ext cx="4939200" cy="1537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/>
              <a:t>Prediction of Consumer Disputes about Financial Complaints Response</a:t>
            </a:r>
          </a:p>
        </p:txBody>
      </p:sp>
      <p:sp>
        <p:nvSpPr>
          <p:cNvPr id="138" name="Shape 138"/>
          <p:cNvSpPr txBox="1"/>
          <p:nvPr>
            <p:ph idx="1" type="subTitle"/>
          </p:nvPr>
        </p:nvSpPr>
        <p:spPr>
          <a:xfrm>
            <a:off x="2165100" y="3121150"/>
            <a:ext cx="4577400" cy="1246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Team 2 Members: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Fengmei Liu, Xiaoyan Chong and Weiqian Hou</a:t>
            </a:r>
          </a:p>
        </p:txBody>
      </p:sp>
      <p:pic>
        <p:nvPicPr>
          <p:cNvPr id="139" name="Shape 139"/>
          <p:cNvPicPr preferRelativeResize="0"/>
          <p:nvPr/>
        </p:nvPicPr>
        <p:blipFill rotWithShape="1">
          <a:blip r:embed="rId3">
            <a:alphaModFix/>
          </a:blip>
          <a:srcRect b="13599" l="0" r="0" t="0"/>
          <a:stretch/>
        </p:blipFill>
        <p:spPr>
          <a:xfrm>
            <a:off x="0" y="3897300"/>
            <a:ext cx="3313500" cy="124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3600"/>
              <a:t>Decision Tree (Gradient Boosting)</a:t>
            </a:r>
          </a:p>
        </p:txBody>
      </p:sp>
      <p:pic>
        <p:nvPicPr>
          <p:cNvPr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50" y="1152799"/>
            <a:ext cx="7487898" cy="3839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311700" y="36647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b="1" lang="en" sz="3600"/>
              <a:t>Gradient Boosting Tree</a:t>
            </a:r>
          </a:p>
        </p:txBody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311700" y="1390125"/>
            <a:ext cx="8520600" cy="3178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</a:pPr>
            <a:r>
              <a:rPr b="1"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Pros: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ct val="100000"/>
              <a:buFont typeface="Calibri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Yields a very accurate classifier.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Faster than other boosting metho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ds such as adaptive boosting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</a:pPr>
            <a:r>
              <a:rPr b="1"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Cons: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ct val="100000"/>
              <a:buFont typeface="Calibri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Hard to tune the model 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due to so many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parameters.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ct val="100000"/>
              <a:buFont typeface="Calibri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Easy to get overfitting. 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very speedy.</a:t>
            </a:r>
          </a:p>
        </p:txBody>
      </p:sp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type="title"/>
          </p:nvPr>
        </p:nvSpPr>
        <p:spPr>
          <a:xfrm>
            <a:off x="311700" y="202200"/>
            <a:ext cx="8520600" cy="846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Comparison of Three Algorithms</a:t>
            </a:r>
          </a:p>
        </p:txBody>
      </p:sp>
      <p:pic>
        <p:nvPicPr>
          <p:cNvPr id="268" name="Shape 268"/>
          <p:cNvPicPr preferRelativeResize="0"/>
          <p:nvPr/>
        </p:nvPicPr>
        <p:blipFill rotWithShape="1">
          <a:blip r:embed="rId3">
            <a:alphaModFix/>
          </a:blip>
          <a:srcRect b="3981" l="0" r="0" t="20892"/>
          <a:stretch/>
        </p:blipFill>
        <p:spPr>
          <a:xfrm>
            <a:off x="1387325" y="1219424"/>
            <a:ext cx="6369348" cy="3747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idx="1" type="body"/>
          </p:nvPr>
        </p:nvSpPr>
        <p:spPr>
          <a:xfrm>
            <a:off x="1686975" y="1182250"/>
            <a:ext cx="56949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9600">
                <a:solidFill>
                  <a:srgbClr val="E06666"/>
                </a:solidFill>
                <a:latin typeface="Economica"/>
                <a:ea typeface="Economica"/>
                <a:cs typeface="Economica"/>
                <a:sym typeface="Economica"/>
              </a:rPr>
              <a:t>Thank you</a:t>
            </a: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311700" y="1225225"/>
            <a:ext cx="6987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Calibri"/>
              <a:buChar char="❖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Introduction and motivation</a:t>
            </a:r>
          </a:p>
          <a:p>
            <a:pPr indent="-228600" lvl="0" marL="457200" rtl="0">
              <a:spcBef>
                <a:spcPts val="0"/>
              </a:spcBef>
              <a:buFont typeface="Calibri"/>
              <a:buChar char="❖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System Design &amp; Implementation details</a:t>
            </a:r>
          </a:p>
          <a:p>
            <a:pPr indent="-228600" lvl="0" marL="457200" rtl="0">
              <a:spcBef>
                <a:spcPts val="0"/>
              </a:spcBef>
              <a:buFont typeface="Calibri"/>
              <a:buChar char="❖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Experiments of concept evaluation</a:t>
            </a:r>
          </a:p>
          <a:p>
            <a:pPr indent="-228600" lvl="1" marL="914400" rtl="0">
              <a:spcBef>
                <a:spcPts val="0"/>
              </a:spcBef>
              <a:buFont typeface="Calibri"/>
              <a:buChar char="➢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Data Preprocessing</a:t>
            </a:r>
          </a:p>
          <a:p>
            <a:pPr indent="-228600" lvl="1" marL="914400" rtl="0">
              <a:spcBef>
                <a:spcPts val="0"/>
              </a:spcBef>
              <a:buFont typeface="Calibri"/>
              <a:buChar char="➢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Logistic regression</a:t>
            </a:r>
          </a:p>
          <a:p>
            <a:pPr indent="-228600" lvl="1" marL="914400" rtl="0">
              <a:spcBef>
                <a:spcPts val="0"/>
              </a:spcBef>
              <a:buFont typeface="Calibri"/>
              <a:buChar char="➢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Naive Bayes</a:t>
            </a:r>
          </a:p>
          <a:p>
            <a:pPr indent="-228600" lvl="1" marL="914400" rtl="0">
              <a:spcBef>
                <a:spcPts val="0"/>
              </a:spcBef>
              <a:buFont typeface="Calibri"/>
              <a:buChar char="➢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Gradient Boosting Tree</a:t>
            </a:r>
          </a:p>
          <a:p>
            <a:pPr indent="-228600" lvl="0" marL="457200" rtl="0">
              <a:spcBef>
                <a:spcPts val="0"/>
              </a:spcBef>
              <a:buFont typeface="Calibri"/>
              <a:buChar char="❖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Conclusion and Discussion</a:t>
            </a:r>
          </a:p>
          <a:p>
            <a:pPr lvl="0">
              <a:lnSpc>
                <a:spcPct val="200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 rotWithShape="1">
          <a:blip r:embed="rId3">
            <a:alphaModFix amt="44000"/>
          </a:blip>
          <a:srcRect b="75889" l="0" r="0" t="5437"/>
          <a:stretch/>
        </p:blipFill>
        <p:spPr>
          <a:xfrm>
            <a:off x="0" y="0"/>
            <a:ext cx="9144000" cy="100854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/>
          <p:nvPr>
            <p:ph type="title"/>
          </p:nvPr>
        </p:nvSpPr>
        <p:spPr>
          <a:xfrm>
            <a:off x="236309" y="143258"/>
            <a:ext cx="4108363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to Solve</a:t>
            </a:r>
          </a:p>
        </p:txBody>
      </p:sp>
      <p:grpSp>
        <p:nvGrpSpPr>
          <p:cNvPr id="152" name="Shape 152"/>
          <p:cNvGrpSpPr/>
          <p:nvPr/>
        </p:nvGrpSpPr>
        <p:grpSpPr>
          <a:xfrm>
            <a:off x="4722505" y="269307"/>
            <a:ext cx="4127784" cy="4642099"/>
            <a:chOff x="4960437" y="565010"/>
            <a:chExt cx="4127784" cy="6189465"/>
          </a:xfrm>
        </p:grpSpPr>
        <p:grpSp>
          <p:nvGrpSpPr>
            <p:cNvPr id="153" name="Shape 153"/>
            <p:cNvGrpSpPr/>
            <p:nvPr/>
          </p:nvGrpSpPr>
          <p:grpSpPr>
            <a:xfrm>
              <a:off x="4960437" y="565010"/>
              <a:ext cx="3999049" cy="6189465"/>
              <a:chOff x="257565" y="359077"/>
              <a:chExt cx="3999049" cy="6189465"/>
            </a:xfrm>
          </p:grpSpPr>
          <p:sp>
            <p:nvSpPr>
              <p:cNvPr id="154" name="Shape 154"/>
              <p:cNvSpPr/>
              <p:nvPr/>
            </p:nvSpPr>
            <p:spPr>
              <a:xfrm>
                <a:off x="257565" y="359077"/>
                <a:ext cx="3991020" cy="636264"/>
              </a:xfrm>
              <a:prstGeom prst="roundRect">
                <a:avLst>
                  <a:gd fmla="val 10000" name="adj"/>
                </a:avLst>
              </a:prstGeom>
              <a:solidFill>
                <a:schemeClr val="lt1"/>
              </a:solidFill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Shape 155"/>
              <p:cNvSpPr txBox="1"/>
              <p:nvPr/>
            </p:nvSpPr>
            <p:spPr>
              <a:xfrm>
                <a:off x="276202" y="377712"/>
                <a:ext cx="3953748" cy="5989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0300" lIns="30475" rIns="30475" tIns="203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US Consumer Finance Complaints Dataset </a:t>
                </a:r>
              </a:p>
              <a:p>
                <a:pPr indent="0" lvl="0" marL="0" marR="0" rtl="0" algn="ctr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rgbClr val="3366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YEAR 2016, Data Size 50853</a:t>
                </a:r>
              </a:p>
            </p:txBody>
          </p:sp>
          <p:sp>
            <p:nvSpPr>
              <p:cNvPr id="156" name="Shape 156"/>
              <p:cNvSpPr/>
              <p:nvPr/>
            </p:nvSpPr>
            <p:spPr>
              <a:xfrm>
                <a:off x="656668" y="995341"/>
                <a:ext cx="147739" cy="2413543"/>
              </a:xfrm>
              <a:custGeom>
                <a:pathLst>
                  <a:path extrusionOk="0" h="120000" w="120000">
                    <a:moveTo>
                      <a:pt x="0" y="0"/>
                    </a:moveTo>
                    <a:lnTo>
                      <a:pt x="0" y="120000"/>
                    </a:lnTo>
                    <a:lnTo>
                      <a:pt x="120000" y="120000"/>
                    </a:lnTo>
                  </a:path>
                </a:pathLst>
              </a:custGeom>
              <a:noFill/>
              <a:ln cap="flat" cmpd="sng" w="25400">
                <a:solidFill>
                  <a:srgbClr val="15396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57" name="Shape 157"/>
              <p:cNvSpPr/>
              <p:nvPr/>
            </p:nvSpPr>
            <p:spPr>
              <a:xfrm>
                <a:off x="804408" y="1243508"/>
                <a:ext cx="3452207" cy="4330755"/>
              </a:xfrm>
              <a:prstGeom prst="roundRect">
                <a:avLst>
                  <a:gd fmla="val 10000" name="adj"/>
                </a:avLst>
              </a:prstGeom>
              <a:solidFill>
                <a:schemeClr val="lt1"/>
              </a:solidFill>
              <a:ln cap="flat" cmpd="sng" w="25400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 txBox="1"/>
              <p:nvPr/>
            </p:nvSpPr>
            <p:spPr>
              <a:xfrm>
                <a:off x="905520" y="1344620"/>
                <a:ext cx="3249984" cy="41285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0300" lIns="30475" rIns="30475" tIns="20300">
                <a:noAutofit/>
              </a:bodyPr>
              <a:lstStyle/>
              <a:p>
                <a:pPr indent="0" lvl="0" marL="0" marR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rgbClr val="3366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INPUT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</a:t>
                </a: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ate_received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Product,  sub_product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Issue,  Sub_issue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Consumer_complaint_narrative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Company_public_response, Company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State, zipcode, tags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Consumer_consent_provided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Submitted_via, date_sent_to_company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Company_response_to_consumer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timely_response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complaint_id</a:t>
                </a:r>
              </a:p>
            </p:txBody>
          </p:sp>
          <p:sp>
            <p:nvSpPr>
              <p:cNvPr id="159" name="Shape 159"/>
              <p:cNvSpPr/>
              <p:nvPr/>
            </p:nvSpPr>
            <p:spPr>
              <a:xfrm>
                <a:off x="656668" y="995341"/>
                <a:ext cx="341793" cy="5165177"/>
              </a:xfrm>
              <a:custGeom>
                <a:pathLst>
                  <a:path extrusionOk="0" h="120000" w="120000">
                    <a:moveTo>
                      <a:pt x="0" y="0"/>
                    </a:moveTo>
                    <a:lnTo>
                      <a:pt x="0" y="120000"/>
                    </a:lnTo>
                    <a:lnTo>
                      <a:pt x="120000" y="120000"/>
                    </a:lnTo>
                  </a:path>
                </a:pathLst>
              </a:custGeom>
              <a:noFill/>
              <a:ln cap="flat" cmpd="sng" w="25400">
                <a:solidFill>
                  <a:srgbClr val="15396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60" name="Shape 160"/>
              <p:cNvSpPr/>
              <p:nvPr/>
            </p:nvSpPr>
            <p:spPr>
              <a:xfrm>
                <a:off x="998461" y="5772496"/>
                <a:ext cx="3022655" cy="776046"/>
              </a:xfrm>
              <a:prstGeom prst="roundRect">
                <a:avLst>
                  <a:gd fmla="val 10000" name="adj"/>
                </a:avLst>
              </a:prstGeom>
              <a:solidFill>
                <a:schemeClr val="lt1"/>
              </a:solidFill>
              <a:ln cap="flat" cmpd="sng" w="254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 txBox="1"/>
              <p:nvPr/>
            </p:nvSpPr>
            <p:spPr>
              <a:xfrm>
                <a:off x="1021191" y="5795226"/>
                <a:ext cx="2977194" cy="73058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0300" lIns="30475" rIns="30475" tIns="20300">
                <a:noAutofit/>
              </a:bodyPr>
              <a:lstStyle/>
              <a:p>
                <a:pPr indent="0" lvl="0" marL="0" marR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solidFill>
                      <a:srgbClr val="3366F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OUTPUT</a:t>
                </a:r>
              </a:p>
              <a:p>
                <a:pPr indent="0" lvl="0" marL="0" marR="0" rtl="0" algn="l">
                  <a:lnSpc>
                    <a:spcPct val="90000"/>
                  </a:lnSpc>
                  <a:spcBef>
                    <a:spcPts val="560"/>
                  </a:spcBef>
                  <a:spcAft>
                    <a:spcPts val="0"/>
                  </a:spcAft>
                  <a:buSzPct val="25000"/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Consumer_disputed (Yes/No)</a:t>
                </a:r>
              </a:p>
            </p:txBody>
          </p:sp>
        </p:grpSp>
        <p:sp>
          <p:nvSpPr>
            <p:cNvPr id="162" name="Shape 162"/>
            <p:cNvSpPr txBox="1"/>
            <p:nvPr/>
          </p:nvSpPr>
          <p:spPr>
            <a:xfrm>
              <a:off x="7423335" y="1550651"/>
              <a:ext cx="1664885" cy="369332"/>
            </a:xfrm>
            <a:prstGeom prst="rect">
              <a:avLst/>
            </a:prstGeom>
            <a:solidFill>
              <a:srgbClr val="B6DDE7"/>
            </a:solidFill>
            <a:ln cap="flat" cmpd="sng" w="9525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All Catogorical</a:t>
              </a:r>
            </a:p>
          </p:txBody>
        </p:sp>
        <p:sp>
          <p:nvSpPr>
            <p:cNvPr id="163" name="Shape 163"/>
            <p:cNvSpPr txBox="1"/>
            <p:nvPr/>
          </p:nvSpPr>
          <p:spPr>
            <a:xfrm>
              <a:off x="7524242" y="6061967"/>
              <a:ext cx="1418085" cy="369332"/>
            </a:xfrm>
            <a:prstGeom prst="rect">
              <a:avLst/>
            </a:prstGeom>
            <a:solidFill>
              <a:srgbClr val="B6DDE7"/>
            </a:solidFill>
            <a:ln cap="flat" cmpd="sng" w="9525">
              <a:solidFill>
                <a:schemeClr val="dk1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rPr lang="en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Two Levels</a:t>
              </a:r>
            </a:p>
          </p:txBody>
        </p:sp>
      </p:grpSp>
      <p:sp>
        <p:nvSpPr>
          <p:cNvPr id="164" name="Shape 164"/>
          <p:cNvSpPr txBox="1"/>
          <p:nvPr>
            <p:ph idx="1" type="body"/>
          </p:nvPr>
        </p:nvSpPr>
        <p:spPr>
          <a:xfrm>
            <a:off x="89050" y="1162998"/>
            <a:ext cx="46416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06133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</a:p>
          <a:p>
            <a:pPr indent="-273367" lvl="1" marL="742950" marR="0" rtl="0" algn="l">
              <a:lnSpc>
                <a:spcPct val="80000"/>
              </a:lnSpc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Kaggle dataset “US Consumer Finance Complaints”. </a:t>
            </a:r>
          </a:p>
          <a:p>
            <a:pPr indent="-306133" lvl="0" marL="342900" marR="0" rtl="0" algn="l">
              <a:lnSpc>
                <a:spcPct val="80000"/>
              </a:lnSpc>
              <a:spcBef>
                <a:spcPts val="396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Background</a:t>
            </a:r>
          </a:p>
          <a:p>
            <a:pPr indent="-273367" lvl="1" marL="742950" marR="0" rtl="0" algn="l">
              <a:lnSpc>
                <a:spcPct val="80000"/>
              </a:lnSpc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Consumer Financial Protection Bureau (CFPB) sends consumers’ complaints about financial products/services to companies for response</a:t>
            </a:r>
          </a:p>
          <a:p>
            <a:pPr indent="-306133" lvl="0" marL="342900" marR="0" rtl="0" algn="l">
              <a:lnSpc>
                <a:spcPct val="80000"/>
              </a:lnSpc>
              <a:spcBef>
                <a:spcPts val="396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</a:t>
            </a:r>
          </a:p>
          <a:p>
            <a:pPr indent="-273367" lvl="1" marL="742950" marR="0" rtl="0" algn="l">
              <a:lnSpc>
                <a:spcPct val="80000"/>
              </a:lnSpc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Classification: Consumer Disputed(YES/NO) from a knowledge of complaint patterns. </a:t>
            </a:r>
          </a:p>
          <a:p>
            <a:pPr indent="-306133" lvl="0" marL="342900" marR="0" rtl="0" algn="l">
              <a:lnSpc>
                <a:spcPct val="80000"/>
              </a:lnSpc>
              <a:spcBef>
                <a:spcPts val="396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Meaning</a:t>
            </a:r>
          </a:p>
          <a:p>
            <a:pPr indent="-273367" lvl="1" marL="742950" marR="0" rtl="0" algn="l">
              <a:lnSpc>
                <a:spcPct val="80000"/>
              </a:lnSpc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 as a reference for companies to understand their customer service</a:t>
            </a:r>
          </a:p>
          <a:p>
            <a:pPr indent="-273367" lvl="1" marL="742950" marR="0" rtl="0" algn="l">
              <a:lnSpc>
                <a:spcPct val="80000"/>
              </a:lnSpc>
              <a:spcBef>
                <a:spcPts val="319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Guide customers to follow the correct way of feedback to get complains successively solved</a:t>
            </a: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Shape 169"/>
          <p:cNvGrpSpPr/>
          <p:nvPr/>
        </p:nvGrpSpPr>
        <p:grpSpPr>
          <a:xfrm>
            <a:off x="285022" y="1960507"/>
            <a:ext cx="8412081" cy="2382919"/>
            <a:chOff x="285022" y="1191609"/>
            <a:chExt cx="8412081" cy="3177226"/>
          </a:xfrm>
        </p:grpSpPr>
        <p:cxnSp>
          <p:nvCxnSpPr>
            <p:cNvPr id="170" name="Shape 170"/>
            <p:cNvCxnSpPr/>
            <p:nvPr/>
          </p:nvCxnSpPr>
          <p:spPr>
            <a:xfrm>
              <a:off x="461839" y="3447557"/>
              <a:ext cx="8235265" cy="0"/>
            </a:xfrm>
            <a:prstGeom prst="straightConnector1">
              <a:avLst/>
            </a:prstGeom>
            <a:noFill/>
            <a:ln cap="flat" cmpd="sng" w="25400">
              <a:solidFill>
                <a:srgbClr val="FF6600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grpSp>
          <p:nvGrpSpPr>
            <p:cNvPr id="171" name="Shape 171"/>
            <p:cNvGrpSpPr/>
            <p:nvPr/>
          </p:nvGrpSpPr>
          <p:grpSpPr>
            <a:xfrm>
              <a:off x="285022" y="1191609"/>
              <a:ext cx="8412080" cy="3177226"/>
              <a:chOff x="65984" y="1191609"/>
              <a:chExt cx="8412080" cy="3177226"/>
            </a:xfrm>
          </p:grpSpPr>
          <p:cxnSp>
            <p:nvCxnSpPr>
              <p:cNvPr id="172" name="Shape 172"/>
              <p:cNvCxnSpPr/>
              <p:nvPr/>
            </p:nvCxnSpPr>
            <p:spPr>
              <a:xfrm>
                <a:off x="1022653" y="2144414"/>
                <a:ext cx="313391" cy="16496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sp>
            <p:nvSpPr>
              <p:cNvPr id="173" name="Shape 173"/>
              <p:cNvSpPr/>
              <p:nvPr/>
            </p:nvSpPr>
            <p:spPr>
              <a:xfrm>
                <a:off x="1307005" y="1863990"/>
                <a:ext cx="1595991" cy="597779"/>
              </a:xfrm>
              <a:prstGeom prst="flowChartOnlineStorage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0" i="0" lang="en" sz="14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Data Exploration</a:t>
                </a:r>
              </a:p>
            </p:txBody>
          </p:sp>
          <p:sp>
            <p:nvSpPr>
              <p:cNvPr id="174" name="Shape 174"/>
              <p:cNvSpPr/>
              <p:nvPr/>
            </p:nvSpPr>
            <p:spPr>
              <a:xfrm>
                <a:off x="2985473" y="1893417"/>
                <a:ext cx="1220560" cy="527856"/>
              </a:xfrm>
              <a:prstGeom prst="flowChartOnlineStorage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0" i="0" lang="en" sz="14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Data Cleaning</a:t>
                </a:r>
              </a:p>
            </p:txBody>
          </p:sp>
          <p:cxnSp>
            <p:nvCxnSpPr>
              <p:cNvPr id="175" name="Shape 175"/>
              <p:cNvCxnSpPr/>
              <p:nvPr/>
            </p:nvCxnSpPr>
            <p:spPr>
              <a:xfrm>
                <a:off x="4029244" y="2197842"/>
                <a:ext cx="436752" cy="0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grpSp>
            <p:nvGrpSpPr>
              <p:cNvPr id="176" name="Shape 176"/>
              <p:cNvGrpSpPr/>
              <p:nvPr/>
            </p:nvGrpSpPr>
            <p:grpSpPr>
              <a:xfrm>
                <a:off x="6262146" y="1393957"/>
                <a:ext cx="922865" cy="553718"/>
                <a:chOff x="3876039" y="2543119"/>
                <a:chExt cx="922865" cy="553718"/>
              </a:xfrm>
            </p:grpSpPr>
            <p:sp>
              <p:nvSpPr>
                <p:cNvPr id="177" name="Shape 177"/>
                <p:cNvSpPr/>
                <p:nvPr/>
              </p:nvSpPr>
              <p:spPr>
                <a:xfrm>
                  <a:off x="3876039" y="2543119"/>
                  <a:ext cx="922865" cy="553718"/>
                </a:xfrm>
                <a:prstGeom prst="roundRect">
                  <a:avLst>
                    <a:gd fmla="val 10000" name="adj"/>
                  </a:avLst>
                </a:prstGeom>
                <a:solidFill>
                  <a:srgbClr val="FCD5B5"/>
                </a:solidFill>
                <a:ln cap="flat" cmpd="sng" w="2540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91425" lIns="91425" rIns="91425" tIns="91425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Shape 178"/>
                <p:cNvSpPr/>
                <p:nvPr/>
              </p:nvSpPr>
              <p:spPr>
                <a:xfrm>
                  <a:off x="3892257" y="2559338"/>
                  <a:ext cx="890430" cy="52128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49525" lIns="49525" rIns="49525" tIns="49525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SzPct val="25000"/>
                    <a:buNone/>
                  </a:pPr>
                  <a:r>
                    <a:rPr b="0" i="0" lang="en" sz="1400" u="none" cap="none" strike="noStrik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Implement Algorithms</a:t>
                  </a:r>
                </a:p>
              </p:txBody>
            </p:sp>
          </p:grpSp>
          <p:grpSp>
            <p:nvGrpSpPr>
              <p:cNvPr id="179" name="Shape 179"/>
              <p:cNvGrpSpPr/>
              <p:nvPr/>
            </p:nvGrpSpPr>
            <p:grpSpPr>
              <a:xfrm>
                <a:off x="6460353" y="2480127"/>
                <a:ext cx="922865" cy="553718"/>
                <a:chOff x="5168053" y="2543119"/>
                <a:chExt cx="922865" cy="553718"/>
              </a:xfrm>
            </p:grpSpPr>
            <p:sp>
              <p:nvSpPr>
                <p:cNvPr id="180" name="Shape 180"/>
                <p:cNvSpPr/>
                <p:nvPr/>
              </p:nvSpPr>
              <p:spPr>
                <a:xfrm>
                  <a:off x="5168053" y="2543119"/>
                  <a:ext cx="922865" cy="553718"/>
                </a:xfrm>
                <a:prstGeom prst="roundRect">
                  <a:avLst>
                    <a:gd fmla="val 10000" name="adj"/>
                  </a:avLst>
                </a:prstGeom>
                <a:solidFill>
                  <a:srgbClr val="FCD5B5"/>
                </a:solidFill>
                <a:ln cap="flat" cmpd="sng" w="2540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91425" lIns="91425" rIns="91425" tIns="91425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Shape 181"/>
                <p:cNvSpPr/>
                <p:nvPr/>
              </p:nvSpPr>
              <p:spPr>
                <a:xfrm>
                  <a:off x="5184271" y="2559338"/>
                  <a:ext cx="890430" cy="52128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49525" lIns="49525" rIns="49525" tIns="49525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SzPct val="25000"/>
                    <a:buNone/>
                  </a:pPr>
                  <a:r>
                    <a:rPr b="0" i="0" lang="en" sz="1400" u="none" cap="none" strike="noStrik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Prediction</a:t>
                  </a:r>
                </a:p>
              </p:txBody>
            </p:sp>
          </p:grpSp>
          <p:grpSp>
            <p:nvGrpSpPr>
              <p:cNvPr id="182" name="Shape 182"/>
              <p:cNvGrpSpPr/>
              <p:nvPr/>
            </p:nvGrpSpPr>
            <p:grpSpPr>
              <a:xfrm>
                <a:off x="6543911" y="3782404"/>
                <a:ext cx="922865" cy="553996"/>
                <a:chOff x="6460066" y="2526625"/>
                <a:chExt cx="922865" cy="553996"/>
              </a:xfrm>
            </p:grpSpPr>
            <p:sp>
              <p:nvSpPr>
                <p:cNvPr id="183" name="Shape 183"/>
                <p:cNvSpPr/>
                <p:nvPr/>
              </p:nvSpPr>
              <p:spPr>
                <a:xfrm>
                  <a:off x="6460066" y="2526625"/>
                  <a:ext cx="922865" cy="553718"/>
                </a:xfrm>
                <a:prstGeom prst="roundRect">
                  <a:avLst>
                    <a:gd fmla="val 10000" name="adj"/>
                  </a:avLst>
                </a:prstGeom>
                <a:solidFill>
                  <a:srgbClr val="FFFFFF"/>
                </a:solidFill>
                <a:ln cap="flat" cmpd="sng" w="2540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91425" lIns="91425" rIns="91425" tIns="91425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Shape 184"/>
                <p:cNvSpPr/>
                <p:nvPr/>
              </p:nvSpPr>
              <p:spPr>
                <a:xfrm>
                  <a:off x="6476283" y="2559338"/>
                  <a:ext cx="890430" cy="52128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49525" lIns="49525" rIns="49525" tIns="49525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SzPct val="25000"/>
                    <a:buNone/>
                  </a:pPr>
                  <a:r>
                    <a:rPr b="0" i="0" lang="en" sz="1400" u="none" cap="none" strike="noStrik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Evaluation</a:t>
                  </a:r>
                </a:p>
              </p:txBody>
            </p:sp>
          </p:grpSp>
          <p:cxnSp>
            <p:nvCxnSpPr>
              <p:cNvPr id="185" name="Shape 185"/>
              <p:cNvCxnSpPr>
                <a:endCxn id="183" idx="0"/>
              </p:cNvCxnSpPr>
              <p:nvPr/>
            </p:nvCxnSpPr>
            <p:spPr>
              <a:xfrm>
                <a:off x="6987343" y="3014704"/>
                <a:ext cx="18000" cy="767700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cxnSp>
            <p:nvCxnSpPr>
              <p:cNvPr id="186" name="Shape 186"/>
              <p:cNvCxnSpPr/>
              <p:nvPr/>
            </p:nvCxnSpPr>
            <p:spPr>
              <a:xfrm>
                <a:off x="4466008" y="1649549"/>
                <a:ext cx="0" cy="1072205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7" name="Shape 187"/>
              <p:cNvCxnSpPr/>
              <p:nvPr/>
            </p:nvCxnSpPr>
            <p:spPr>
              <a:xfrm>
                <a:off x="4466008" y="1649549"/>
                <a:ext cx="564756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cxnSp>
            <p:nvCxnSpPr>
              <p:cNvPr id="188" name="Shape 188"/>
              <p:cNvCxnSpPr/>
              <p:nvPr/>
            </p:nvCxnSpPr>
            <p:spPr>
              <a:xfrm>
                <a:off x="4466008" y="2721755"/>
                <a:ext cx="564756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grpSp>
            <p:nvGrpSpPr>
              <p:cNvPr id="189" name="Shape 189"/>
              <p:cNvGrpSpPr/>
              <p:nvPr/>
            </p:nvGrpSpPr>
            <p:grpSpPr>
              <a:xfrm>
                <a:off x="5030765" y="1372688"/>
                <a:ext cx="922865" cy="553718"/>
                <a:chOff x="3876039" y="2543119"/>
                <a:chExt cx="922865" cy="553718"/>
              </a:xfrm>
            </p:grpSpPr>
            <p:sp>
              <p:nvSpPr>
                <p:cNvPr id="190" name="Shape 190"/>
                <p:cNvSpPr/>
                <p:nvPr/>
              </p:nvSpPr>
              <p:spPr>
                <a:xfrm>
                  <a:off x="3876039" y="2543119"/>
                  <a:ext cx="922865" cy="553718"/>
                </a:xfrm>
                <a:prstGeom prst="roundRect">
                  <a:avLst>
                    <a:gd fmla="val 10000" name="adj"/>
                  </a:avLst>
                </a:prstGeom>
                <a:solidFill>
                  <a:srgbClr val="FBD4B4"/>
                </a:solidFill>
                <a:ln cap="flat" cmpd="sng" w="2540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91425" lIns="91425" rIns="91425" tIns="91425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Shape 191"/>
                <p:cNvSpPr/>
                <p:nvPr/>
              </p:nvSpPr>
              <p:spPr>
                <a:xfrm>
                  <a:off x="3892257" y="2559338"/>
                  <a:ext cx="890430" cy="52128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49525" lIns="49525" rIns="49525" tIns="49525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SzPct val="25000"/>
                    <a:buNone/>
                  </a:pPr>
                  <a:r>
                    <a:rPr b="0" i="0" lang="en" sz="1400" u="none" cap="none" strike="noStrik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Training Data</a:t>
                  </a:r>
                </a:p>
              </p:txBody>
            </p:sp>
          </p:grpSp>
          <p:grpSp>
            <p:nvGrpSpPr>
              <p:cNvPr id="192" name="Shape 192"/>
              <p:cNvGrpSpPr/>
              <p:nvPr/>
            </p:nvGrpSpPr>
            <p:grpSpPr>
              <a:xfrm>
                <a:off x="5046983" y="2470759"/>
                <a:ext cx="922865" cy="553718"/>
                <a:chOff x="3876039" y="2543119"/>
                <a:chExt cx="922865" cy="553718"/>
              </a:xfrm>
            </p:grpSpPr>
            <p:sp>
              <p:nvSpPr>
                <p:cNvPr id="193" name="Shape 193"/>
                <p:cNvSpPr/>
                <p:nvPr/>
              </p:nvSpPr>
              <p:spPr>
                <a:xfrm>
                  <a:off x="3876039" y="2543119"/>
                  <a:ext cx="922865" cy="553718"/>
                </a:xfrm>
                <a:prstGeom prst="roundRect">
                  <a:avLst>
                    <a:gd fmla="val 10000" name="adj"/>
                  </a:avLst>
                </a:prstGeom>
                <a:solidFill>
                  <a:srgbClr val="FCD5B5"/>
                </a:solidFill>
                <a:ln cap="flat" cmpd="sng" w="2540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91425" lIns="91425" rIns="91425" tIns="91425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Shape 194"/>
                <p:cNvSpPr/>
                <p:nvPr/>
              </p:nvSpPr>
              <p:spPr>
                <a:xfrm>
                  <a:off x="3892257" y="2559338"/>
                  <a:ext cx="890430" cy="52128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49525" lIns="49525" rIns="49525" tIns="49525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SzPct val="25000"/>
                    <a:buNone/>
                  </a:pPr>
                  <a:r>
                    <a:rPr b="0" i="0" lang="en" sz="1400" u="none" cap="none" strike="noStrik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Test Data</a:t>
                  </a:r>
                </a:p>
              </p:txBody>
            </p:sp>
          </p:grpSp>
          <p:cxnSp>
            <p:nvCxnSpPr>
              <p:cNvPr id="195" name="Shape 195"/>
              <p:cNvCxnSpPr>
                <a:stCxn id="190" idx="3"/>
                <a:endCxn id="177" idx="1"/>
              </p:cNvCxnSpPr>
              <p:nvPr/>
            </p:nvCxnSpPr>
            <p:spPr>
              <a:xfrm>
                <a:off x="5953630" y="1649548"/>
                <a:ext cx="308400" cy="213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grpSp>
            <p:nvGrpSpPr>
              <p:cNvPr id="196" name="Shape 196"/>
              <p:cNvGrpSpPr/>
              <p:nvPr/>
            </p:nvGrpSpPr>
            <p:grpSpPr>
              <a:xfrm>
                <a:off x="5355774" y="3798621"/>
                <a:ext cx="922865" cy="553718"/>
                <a:chOff x="6460066" y="2543119"/>
                <a:chExt cx="922865" cy="553718"/>
              </a:xfrm>
            </p:grpSpPr>
            <p:sp>
              <p:nvSpPr>
                <p:cNvPr id="197" name="Shape 197"/>
                <p:cNvSpPr/>
                <p:nvPr/>
              </p:nvSpPr>
              <p:spPr>
                <a:xfrm>
                  <a:off x="6460066" y="2543119"/>
                  <a:ext cx="922865" cy="553718"/>
                </a:xfrm>
                <a:prstGeom prst="roundRect">
                  <a:avLst>
                    <a:gd fmla="val 10000" name="adj"/>
                  </a:avLst>
                </a:prstGeom>
                <a:solidFill>
                  <a:srgbClr val="B7DEE8"/>
                </a:solidFill>
                <a:ln cap="flat" cmpd="sng" w="2540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91425" lIns="91425" rIns="91425" tIns="91425">
                  <a:noAutofit/>
                </a:bodyPr>
                <a:lstStyle/>
                <a:p>
                  <a:pPr lvl="0">
                    <a:spcBef>
                      <a:spcPts val="0"/>
                    </a:spcBef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Shape 198"/>
                <p:cNvSpPr/>
                <p:nvPr/>
              </p:nvSpPr>
              <p:spPr>
                <a:xfrm>
                  <a:off x="6476283" y="2559338"/>
                  <a:ext cx="890430" cy="52128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49525" lIns="49525" rIns="49525" tIns="49525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SzPct val="25000"/>
                    <a:buNone/>
                  </a:pPr>
                  <a:r>
                    <a:rPr b="0" i="0" lang="en" sz="1400" u="none" cap="none" strike="noStrik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Compare Classifiers</a:t>
                  </a:r>
                </a:p>
              </p:txBody>
            </p:sp>
          </p:grpSp>
          <p:sp>
            <p:nvSpPr>
              <p:cNvPr id="199" name="Shape 199"/>
              <p:cNvSpPr/>
              <p:nvPr/>
            </p:nvSpPr>
            <p:spPr>
              <a:xfrm>
                <a:off x="4264126" y="3815117"/>
                <a:ext cx="833302" cy="553718"/>
              </a:xfrm>
              <a:prstGeom prst="roundRect">
                <a:avLst>
                  <a:gd fmla="val 10000" name="adj"/>
                </a:avLst>
              </a:prstGeom>
              <a:solidFill>
                <a:srgbClr val="FFFFFF"/>
              </a:solidFill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0" i="0" lang="en" sz="14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Final Model</a:t>
                </a:r>
              </a:p>
            </p:txBody>
          </p:sp>
          <p:sp>
            <p:nvSpPr>
              <p:cNvPr id="200" name="Shape 200"/>
              <p:cNvSpPr/>
              <p:nvPr/>
            </p:nvSpPr>
            <p:spPr>
              <a:xfrm>
                <a:off x="7281142" y="1366771"/>
                <a:ext cx="1064965" cy="553718"/>
              </a:xfrm>
              <a:prstGeom prst="roundRect">
                <a:avLst>
                  <a:gd fmla="val 10000" name="adj"/>
                </a:avLst>
              </a:prstGeom>
              <a:solidFill>
                <a:srgbClr val="FFFFFF"/>
              </a:solidFill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"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Tune parameters</a:t>
                </a:r>
              </a:p>
            </p:txBody>
          </p:sp>
          <p:cxnSp>
            <p:nvCxnSpPr>
              <p:cNvPr id="201" name="Shape 201"/>
              <p:cNvCxnSpPr/>
              <p:nvPr/>
            </p:nvCxnSpPr>
            <p:spPr>
              <a:xfrm flipH="1">
                <a:off x="6970863" y="2085838"/>
                <a:ext cx="17986" cy="351931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cxnSp>
            <p:nvCxnSpPr>
              <p:cNvPr id="202" name="Shape 202"/>
              <p:cNvCxnSpPr>
                <a:stCxn id="193" idx="3"/>
                <a:endCxn id="180" idx="1"/>
              </p:cNvCxnSpPr>
              <p:nvPr/>
            </p:nvCxnSpPr>
            <p:spPr>
              <a:xfrm>
                <a:off x="5969849" y="2747619"/>
                <a:ext cx="490500" cy="93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000000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cxnSp>
            <p:nvCxnSpPr>
              <p:cNvPr id="203" name="Shape 203"/>
              <p:cNvCxnSpPr/>
              <p:nvPr/>
            </p:nvCxnSpPr>
            <p:spPr>
              <a:xfrm>
                <a:off x="6079619" y="1191609"/>
                <a:ext cx="2398445" cy="0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" name="Shape 204"/>
              <p:cNvCxnSpPr/>
              <p:nvPr/>
            </p:nvCxnSpPr>
            <p:spPr>
              <a:xfrm>
                <a:off x="6079619" y="2085838"/>
                <a:ext cx="2398445" cy="9091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" name="Shape 205"/>
              <p:cNvCxnSpPr/>
              <p:nvPr/>
            </p:nvCxnSpPr>
            <p:spPr>
              <a:xfrm>
                <a:off x="6079619" y="1191609"/>
                <a:ext cx="0" cy="903319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" name="Shape 206"/>
              <p:cNvCxnSpPr/>
              <p:nvPr/>
            </p:nvCxnSpPr>
            <p:spPr>
              <a:xfrm>
                <a:off x="8478064" y="1191609"/>
                <a:ext cx="0" cy="903319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dash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07" name="Shape 207"/>
              <p:cNvSpPr txBox="1"/>
              <p:nvPr/>
            </p:nvSpPr>
            <p:spPr>
              <a:xfrm>
                <a:off x="65984" y="2974921"/>
                <a:ext cx="161643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i="1" lang="en"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Build Models</a:t>
                </a:r>
              </a:p>
            </p:txBody>
          </p:sp>
          <p:sp>
            <p:nvSpPr>
              <p:cNvPr id="208" name="Shape 208"/>
              <p:cNvSpPr txBox="1"/>
              <p:nvPr/>
            </p:nvSpPr>
            <p:spPr>
              <a:xfrm>
                <a:off x="105591" y="3936744"/>
                <a:ext cx="161643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i="1" lang="en"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Evaluation</a:t>
                </a:r>
              </a:p>
            </p:txBody>
          </p:sp>
          <p:cxnSp>
            <p:nvCxnSpPr>
              <p:cNvPr id="209" name="Shape 209"/>
              <p:cNvCxnSpPr/>
              <p:nvPr/>
            </p:nvCxnSpPr>
            <p:spPr>
              <a:xfrm>
                <a:off x="2672082" y="2164850"/>
                <a:ext cx="313391" cy="16496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cxnSp>
            <p:nvCxnSpPr>
              <p:cNvPr id="210" name="Shape 210"/>
              <p:cNvCxnSpPr>
                <a:stCxn id="184" idx="1"/>
                <a:endCxn id="197" idx="3"/>
              </p:cNvCxnSpPr>
              <p:nvPr/>
            </p:nvCxnSpPr>
            <p:spPr>
              <a:xfrm rot="10800000">
                <a:off x="6278728" y="4075458"/>
                <a:ext cx="281400" cy="300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cxnSp>
            <p:nvCxnSpPr>
              <p:cNvPr id="211" name="Shape 211"/>
              <p:cNvCxnSpPr/>
              <p:nvPr/>
            </p:nvCxnSpPr>
            <p:spPr>
              <a:xfrm rot="10800000">
                <a:off x="5097430" y="4085199"/>
                <a:ext cx="281489" cy="277"/>
              </a:xfrm>
              <a:prstGeom prst="straightConnector1">
                <a:avLst/>
              </a:prstGeom>
              <a:noFill/>
              <a:ln cap="flat" cmpd="sng" w="25400">
                <a:solidFill>
                  <a:schemeClr val="dk1"/>
                </a:solidFill>
                <a:prstDash val="solid"/>
                <a:round/>
                <a:headEnd len="med" w="med" type="none"/>
                <a:tailEnd len="lg" w="lg" type="stealth"/>
              </a:ln>
            </p:spPr>
          </p:cxnSp>
          <p:sp>
            <p:nvSpPr>
              <p:cNvPr id="212" name="Shape 212"/>
              <p:cNvSpPr/>
              <p:nvPr/>
            </p:nvSpPr>
            <p:spPr>
              <a:xfrm>
                <a:off x="105592" y="1860427"/>
                <a:ext cx="1065508" cy="560846"/>
              </a:xfrm>
              <a:prstGeom prst="flowChartOnlineStorag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lang="en"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Read Data</a:t>
                </a:r>
              </a:p>
            </p:txBody>
          </p:sp>
        </p:grpSp>
      </p:grpSp>
      <p:sp>
        <p:nvSpPr>
          <p:cNvPr id="213" name="Shape 21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/>
              <a:t>System Design and Process Flow</a:t>
            </a:r>
          </a:p>
        </p:txBody>
      </p: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Preprocessing</a:t>
            </a:r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4097" y="3155325"/>
            <a:ext cx="3868324" cy="144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Shape 2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7373" y="409575"/>
            <a:ext cx="5573674" cy="297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Logistic Regression</a:t>
            </a:r>
          </a:p>
        </p:txBody>
      </p:sp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000" y="1265675"/>
            <a:ext cx="2361575" cy="218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Shape 2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2625" y="1341875"/>
            <a:ext cx="2215600" cy="205944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Shape 228"/>
          <p:cNvSpPr txBox="1"/>
          <p:nvPr/>
        </p:nvSpPr>
        <p:spPr>
          <a:xfrm>
            <a:off x="2609575" y="3569575"/>
            <a:ext cx="36495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AREA under the curve is: 0.6963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Reason?</a:t>
            </a:r>
          </a:p>
        </p:txBody>
      </p:sp>
      <p:pic>
        <p:nvPicPr>
          <p:cNvPr id="229" name="Shape 2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3925" y="1198712"/>
            <a:ext cx="3575274" cy="2319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Logistic Regression</a:t>
            </a:r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311700" y="1230575"/>
            <a:ext cx="8520600" cy="349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</a:pPr>
            <a:r>
              <a:rPr b="1"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Pros: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ct val="83333"/>
              <a:buFont typeface="Calibri"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fast and </a:t>
            </a:r>
            <a:r>
              <a:rPr lang="en" sz="24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intrinsically simple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ct val="83333"/>
              <a:buFont typeface="Calibri"/>
            </a:pPr>
            <a:r>
              <a:rPr lang="en" sz="24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low variance and so is less prone to overfitting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</a:pPr>
            <a:r>
              <a:rPr b="1"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Cons: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ct val="83333"/>
              <a:buFont typeface="Calibri"/>
            </a:pPr>
            <a:r>
              <a:rPr lang="en" sz="24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Doesn’t handle large number of categorical variables well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ct val="83333"/>
              <a:buFont typeface="Calibri"/>
            </a:pPr>
            <a:r>
              <a:rPr lang="en" sz="24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Does not give us much space to improve the final predicting accuracy.</a:t>
            </a: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457200" y="205975"/>
            <a:ext cx="8548200" cy="7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Naïve Bayes &amp; Tree Augmented Naïve Bayes(TAN)</a:t>
            </a:r>
          </a:p>
        </p:txBody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457200" y="922250"/>
            <a:ext cx="8229600" cy="16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Models</a:t>
            </a:r>
          </a:p>
          <a:p>
            <a:pPr indent="-285750" lvl="1" marL="74295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Simple Naïve Bayes, Cross Validation 10-fold</a:t>
            </a:r>
          </a:p>
          <a:p>
            <a:pPr indent="-285750" lvl="1" marL="74295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Laplace Smoothing ( 0.001, 0.1, 0.5, 1,2),</a:t>
            </a:r>
          </a:p>
          <a:p>
            <a:pPr indent="0" lvl="1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Cross Validation 10-fold</a:t>
            </a:r>
          </a:p>
          <a:p>
            <a:pPr indent="-285750" lvl="1" marL="74295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TAN</a:t>
            </a:r>
          </a:p>
          <a:p>
            <a:pPr indent="0"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" sz="1600"/>
              <a:t>Result</a:t>
            </a:r>
          </a:p>
          <a:p>
            <a:pPr indent="-285750" lvl="1" marL="74295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TAN has the best accuracy </a:t>
            </a:r>
            <a:r>
              <a:rPr b="1" i="0" lang="en" sz="1400" u="none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0.865</a:t>
            </a: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Narrowest </a:t>
            </a:r>
            <a:r>
              <a:rPr b="0" i="0" lang="en" sz="1400" u="none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95%</a:t>
            </a: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n" sz="1400" u="none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C.I</a:t>
            </a: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indent="-285750" lvl="1" marL="74295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Laplace smoothing has no improve as the test data </a:t>
            </a:r>
          </a:p>
          <a:p>
            <a:pPr indent="0" lvl="1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has no new categories.</a:t>
            </a:r>
          </a:p>
          <a:p>
            <a:pPr indent="-285750" lvl="1" marL="742950" marR="0" rtl="0" algn="l">
              <a:spcBef>
                <a:spcPts val="28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2" name="Shape 2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1900" y="538850"/>
            <a:ext cx="3933600" cy="394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Shape 2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0216" y="3222808"/>
            <a:ext cx="4555800" cy="200159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Shape 244"/>
          <p:cNvSpPr txBox="1"/>
          <p:nvPr/>
        </p:nvSpPr>
        <p:spPr>
          <a:xfrm>
            <a:off x="6220099" y="3890951"/>
            <a:ext cx="25275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" sz="11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Run Result: TAN model shows the correlation between inputs and output</a:t>
            </a:r>
          </a:p>
        </p:txBody>
      </p:sp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b="1" lang="en" sz="3600"/>
              <a:t>Decision Tree (Gradient Boosting)</a:t>
            </a:r>
          </a:p>
        </p:txBody>
      </p:sp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4200" y="1213200"/>
            <a:ext cx="6255600" cy="377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